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551" r:id="rId3"/>
    <p:sldId id="581" r:id="rId4"/>
    <p:sldId id="590" r:id="rId5"/>
    <p:sldId id="593" r:id="rId6"/>
    <p:sldId id="579" r:id="rId7"/>
    <p:sldId id="552" r:id="rId8"/>
    <p:sldId id="554" r:id="rId9"/>
    <p:sldId id="555" r:id="rId10"/>
    <p:sldId id="556" r:id="rId11"/>
    <p:sldId id="594" r:id="rId12"/>
    <p:sldId id="591" r:id="rId13"/>
    <p:sldId id="592" r:id="rId14"/>
    <p:sldId id="571" r:id="rId15"/>
    <p:sldId id="588" r:id="rId16"/>
    <p:sldId id="585" r:id="rId17"/>
    <p:sldId id="562" r:id="rId18"/>
    <p:sldId id="584" r:id="rId19"/>
    <p:sldId id="563" r:id="rId20"/>
    <p:sldId id="564" r:id="rId21"/>
    <p:sldId id="565" r:id="rId22"/>
    <p:sldId id="566" r:id="rId23"/>
    <p:sldId id="567" r:id="rId24"/>
    <p:sldId id="568" r:id="rId25"/>
    <p:sldId id="569" r:id="rId26"/>
    <p:sldId id="570" r:id="rId27"/>
    <p:sldId id="572" r:id="rId28"/>
    <p:sldId id="574" r:id="rId29"/>
    <p:sldId id="5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860EFE"/>
    <a:srgbClr val="440696"/>
    <a:srgbClr val="76019B"/>
    <a:srgbClr val="182DF6"/>
    <a:srgbClr val="786F9F"/>
    <a:srgbClr val="6651BD"/>
    <a:srgbClr val="1F124E"/>
    <a:srgbClr val="190D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6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B6557D-310B-9111-6F3A-419B0A6496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E5E6D-03D3-3F21-F25B-8FD267C02F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3FA02-CEDB-4B05-B9F7-A14E15EA079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C3F44-2754-7EEB-13CA-4208A494CA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A49E2-AAFF-53B4-B601-F6253A5433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A40E0-9B16-4000-8793-07C21EC2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27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19:31:37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24575,'64'-2'0,"-31"1"0,-1 1 0,0 1 0,0 1 0,52 12 0,-23-1 0,-46-11 0,0 1 0,1 1 0,-1 0 0,-1 1 0,1 1 0,16 8 0,-9-3 0,0-2 0,0 0 0,1-2 0,1-1 0,46 8 0,-7-2 0,111 29-1365,-147-36-5461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19:31:41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1202 697 24575,'2'0'0,"1"0"0,-1 0 0,1 0 0,-1 0 0,1 0 0,-1-1 0,0 0 0,1 1 0,-1-1 0,0 0 0,1 0 0,-1 0 0,0 0 0,0 0 0,0-1 0,0 1 0,0-1 0,0 1 0,0-1 0,-1 0 0,1 0 0,2-3 0,0-2 0,-1 0 0,0 0 0,-1-1 0,0 1 0,3-15 0,-5 17 0,1 0 0,-1 0 0,1 0 0,1 1 0,-1-1 0,0 0 0,1 1 0,0-1 0,0 1 0,1 0 0,-1-1 0,1 1 0,0 0 0,0 0 0,0 1 0,0-1 0,1 1 0,-1 0 0,6-4 0,36-10 0,-37 15 0,-1 0 0,0 0 0,0-1 0,0 0 0,0-1 0,-1 1 0,1-1 0,9-8 0,-6 3 0,0-1 0,-1 1 0,0-2 0,0 1 0,-1-2 0,-1 1 0,1-1 0,-2 0 0,0 0 0,0-1 0,4-17 0,-10 27 0,0 1 0,0 0 0,0 0 0,0 0 0,-1 0 0,1 0 0,-1-1 0,0 1 0,1 0 0,-1 0 0,0 0 0,0 1 0,0-1 0,-1 0 0,1 0 0,0 0 0,-1 1 0,1-1 0,-1 1 0,1-1 0,-1 1 0,0 0 0,0-1 0,1 1 0,-1 0 0,0 0 0,0 0 0,0 1 0,0-1 0,0 0 0,-1 1 0,1-1 0,-2 1 0,-11-4 0,-1 2 0,1-1 0,-21 1 0,28 2 0,-40-2 0,33 3 0,-1-1 0,1-1 0,0 0 0,0-1 0,0 0 0,0-2 0,1 1 0,-1-2 0,1 0 0,0-1 0,-22-12 0,7-2 0,1-2 0,0 0 0,-27-31 0,50 50 0,0 0 0,0 0 0,0 1 0,-1-1 0,1 1 0,-1 1 0,1-1 0,-1 1 0,0 0 0,0 0 0,1 1 0,-1 0 0,0 0 0,0 0 0,-10 2 0,-17-2 0,-1-4 0,0-1 0,-62-20 0,-12-2 0,56 21 0,-1 1 0,0 3 0,0 2 0,-53 7 0,97-6 0,0 1 0,1 0 0,-1 0 0,1 0 0,-1 1 0,1 1 0,0-1 0,0 1 0,1 1 0,-1-1 0,1 1 0,0 1 0,-11 10 0,-2 5 0,1 1 0,-29 44 0,11-13 0,31-43 0,0-1 0,1 1 0,0 0 0,0 0 0,1 1 0,1-1 0,0 1 0,0 0 0,1 0 0,1 0 0,-1 0 0,2 1 0,0-1 0,0 0 0,1 0 0,0 0 0,1 0 0,0 0 0,1 0 0,0 0 0,9 20 0,-9-26 0,0 0 0,0 0 0,1-1 0,0 1 0,0-1 0,0 1 0,0-1 0,1-1 0,-1 1 0,1-1 0,0 1 0,0-1 0,0-1 0,1 1 0,-1-1 0,1 0 0,-1 0 0,1 0 0,0-1 0,0 0 0,7 1 0,14 0 0,1 0 0,0-2 0,31-3 0,-43 2 0,-15 1 0,12 0 0,-16 3 0,-12 13 0,4 10-1365,1 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19:31:45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598 25 24575,'-95'0'0,"-167"-21"0,257 20 0,-1 0 0,0 0 0,1 1 0,-1 0 0,0 0 0,0 0 0,0 1 0,1 0 0,-1 0 0,0 0 0,1 1 0,-1-1 0,1 2 0,0-1 0,0 0 0,-1 1 0,2 0 0,-6 4 0,5-3 0,1 1 0,-1 0 0,1 0 0,1 0 0,-1 0 0,1 1 0,0 0 0,0-1 0,1 1 0,-1 0 0,1 0 0,0 0 0,1 1 0,0-1 0,0 0 0,0 10 0,-2 21 0,3-23 0,0 0 0,-2 0 0,1 0 0,-2 0 0,0 0 0,-1 0 0,0-1 0,-1 1 0,-10 20 0,8-22 0,0 1 0,1 0 0,1 0 0,0 0 0,1 0 0,-4 20 0,7-28 0,0 0 0,1 1 0,0-1 0,0 0 0,0 1 0,1-1 0,-1 0 0,1 1 0,0-1 0,1 0 0,0 0 0,-1 0 0,2 0 0,-1 0 0,0 0 0,1 0 0,0-1 0,0 1 0,7 6 0,19 17 0,1-1 0,1-2 0,64 39 0,-8-8 0,67 38 0,-132-82 0,184 85 0,-173-85 0,0 0 0,1-3 0,0 0 0,52 5 0,-54-10 0,-1 2 0,45 15 0,-21-5 0,-48-15 0,-1 1 0,1-1 0,-1 0 0,1 0 0,-1 0 0,1-1 0,-1 0 0,1-1 0,-1 1 0,1-1 0,-1 0 0,1-1 0,8-3 0,-11 3 0,-1 0 0,1 0 0,-1 0 0,0-1 0,0 1 0,0-1 0,0 0 0,-1 0 0,1 0 0,-1 0 0,1 0 0,-1-1 0,0 1 0,0-1 0,-1 1 0,1-1 0,-1 0 0,0 0 0,0 0 0,0 0 0,0 1 0,0-8 0,1-16 0,-1 0 0,-1 0 0,-1 0 0,-2-1 0,0 1 0,-2 1 0,-1-1 0,-15-41 0,-10-9 0,-61-108 0,19 42 0,68 133 0,0 0 0,-1 1 0,0 0 0,0 0 0,-1 0 0,0 1 0,-1 0 0,0 1 0,-17-13 0,1 4 0,-1 1 0,-41-16 0,28 13-118,2 0-194,-2 2 1,0 2-1,-40-11 0,45 19-6514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C62FC-45F5-4E39-B421-71A5A70A44F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42221-3B33-48C7-841A-806E0856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8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0.wmf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2221-3B33-48C7-841A-806E085623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1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2221-3B33-48C7-841A-806E085623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2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2221-3B33-48C7-841A-806E0856236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560A684-0E1E-F43D-0244-1C25AD127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376672"/>
              </p:ext>
            </p:extLst>
          </p:nvPr>
        </p:nvGraphicFramePr>
        <p:xfrm>
          <a:off x="1014413" y="4856957"/>
          <a:ext cx="43561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56000" imgH="1600200" progId="Equation.DSMT4">
                  <p:embed/>
                </p:oleObj>
              </mc:Choice>
              <mc:Fallback>
                <p:oleObj name="Equation" r:id="rId3" imgW="4356000" imgH="1600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560A684-0E1E-F43D-0244-1C25AD127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413" y="4856957"/>
                        <a:ext cx="43561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72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2221-3B33-48C7-841A-806E085623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2221-3B33-48C7-841A-806E085623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2221-3B33-48C7-841A-806E085623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2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2221-3B33-48C7-841A-806E085623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repeated sales of a divisible or common asset, bidders may form a pool and take turns winning at low prices.</a:t>
            </a:r>
          </a:p>
          <a:p>
            <a:r>
              <a:rPr lang="en-US" b="0" i="0" dirty="0">
                <a:effectLst/>
                <a:latin typeface="fkGroteskNeue"/>
              </a:rPr>
              <a:t>60 Nasdaq dealers avoided quoting odd-eighths to maintain wider bid-ask spreads and thus higher trading profits, enforced by informal pricing conventions and harassment among dealers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2221-3B33-48C7-841A-806E085623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39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2221-3B33-48C7-841A-806E085623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E5B8-1DF7-47C1-B1BF-42D4980FB1B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B1D4E-BD09-42AC-AED7-B32728AA3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13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195A0-2B19-46FB-99BE-813EE4C7F37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73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DA81-6267-48DB-A288-6CBD44B9AD87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Falkenstein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A495-BE69-4C80-8E7A-B01011BB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36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527455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customXml" Target="../ink/ink2.xml"/><Relationship Id="rId4" Type="http://schemas.openxmlformats.org/officeDocument/2006/relationships/image" Target="../media/image3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falken.substack.com/p/amm-with-whitelisted-arbs" TargetMode="External"/><Relationship Id="rId2" Type="http://schemas.openxmlformats.org/officeDocument/2006/relationships/hyperlink" Target="https://efalken.substack.com/p/deriving-lvr-six-way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falken.com/simLP.py" TargetMode="External"/><Relationship Id="rId4" Type="http://schemas.openxmlformats.org/officeDocument/2006/relationships/hyperlink" Target="https://papers.ssrn.com/sol3/papers.cfm?abstract_id=527455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0318"/>
            <a:ext cx="10363200" cy="2257096"/>
          </a:xfrm>
        </p:spPr>
        <p:txBody>
          <a:bodyPr>
            <a:normAutofit/>
          </a:bodyPr>
          <a:lstStyle/>
          <a:p>
            <a:r>
              <a:rPr lang="en-US" dirty="0"/>
              <a:t>IL Minimizing AMM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338943"/>
          </a:xfrm>
        </p:spPr>
        <p:txBody>
          <a:bodyPr/>
          <a:lstStyle/>
          <a:p>
            <a:r>
              <a:rPr lang="en-US" dirty="0"/>
              <a:t>Eric Falkenstein</a:t>
            </a:r>
          </a:p>
          <a:p>
            <a:r>
              <a:rPr lang="en-US" dirty="0"/>
              <a:t>efalken@gmail.com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B1D4E-BD09-42AC-AED7-B32728AA3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6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BDE04AA-6FAD-5C56-7EA6-05DCCF90E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688931"/>
              </p:ext>
            </p:extLst>
          </p:nvPr>
        </p:nvGraphicFramePr>
        <p:xfrm>
          <a:off x="1080489" y="449877"/>
          <a:ext cx="6170221" cy="5958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935">
                  <a:extLst>
                    <a:ext uri="{9D8B030D-6E8A-4147-A177-3AD203B41FA5}">
                      <a16:colId xmlns:a16="http://schemas.microsoft.com/office/drawing/2014/main" val="610519462"/>
                    </a:ext>
                  </a:extLst>
                </a:gridCol>
                <a:gridCol w="1328146">
                  <a:extLst>
                    <a:ext uri="{9D8B030D-6E8A-4147-A177-3AD203B41FA5}">
                      <a16:colId xmlns:a16="http://schemas.microsoft.com/office/drawing/2014/main" val="1402030429"/>
                    </a:ext>
                  </a:extLst>
                </a:gridCol>
                <a:gridCol w="536023">
                  <a:extLst>
                    <a:ext uri="{9D8B030D-6E8A-4147-A177-3AD203B41FA5}">
                      <a16:colId xmlns:a16="http://schemas.microsoft.com/office/drawing/2014/main" val="50697255"/>
                    </a:ext>
                  </a:extLst>
                </a:gridCol>
                <a:gridCol w="901561">
                  <a:extLst>
                    <a:ext uri="{9D8B030D-6E8A-4147-A177-3AD203B41FA5}">
                      <a16:colId xmlns:a16="http://schemas.microsoft.com/office/drawing/2014/main" val="737491139"/>
                    </a:ext>
                  </a:extLst>
                </a:gridCol>
                <a:gridCol w="593348">
                  <a:extLst>
                    <a:ext uri="{9D8B030D-6E8A-4147-A177-3AD203B41FA5}">
                      <a16:colId xmlns:a16="http://schemas.microsoft.com/office/drawing/2014/main" val="3218627754"/>
                    </a:ext>
                  </a:extLst>
                </a:gridCol>
                <a:gridCol w="815946">
                  <a:extLst>
                    <a:ext uri="{9D8B030D-6E8A-4147-A177-3AD203B41FA5}">
                      <a16:colId xmlns:a16="http://schemas.microsoft.com/office/drawing/2014/main" val="2443133954"/>
                    </a:ext>
                  </a:extLst>
                </a:gridCol>
                <a:gridCol w="726609">
                  <a:extLst>
                    <a:ext uri="{9D8B030D-6E8A-4147-A177-3AD203B41FA5}">
                      <a16:colId xmlns:a16="http://schemas.microsoft.com/office/drawing/2014/main" val="1231347433"/>
                    </a:ext>
                  </a:extLst>
                </a:gridCol>
                <a:gridCol w="720653">
                  <a:extLst>
                    <a:ext uri="{9D8B030D-6E8A-4147-A177-3AD203B41FA5}">
                      <a16:colId xmlns:a16="http://schemas.microsoft.com/office/drawing/2014/main" val="659412866"/>
                    </a:ext>
                  </a:extLst>
                </a:gridCol>
              </a:tblGrid>
              <a:tr h="388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type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pair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fee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chain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count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IL/Rev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t-stat =1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ADV $MM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04852480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v2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ETH-USDC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60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0.51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-16.35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25.91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974393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v2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ETH-USDT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38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0.51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-13.63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7.39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1193180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v2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PEPE-ETH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16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0.74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-3.79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7.01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5225961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v2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MKR-DAI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9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1.74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3.45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5.95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3951448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v2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ETH-USDC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30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Base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0.27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-8.76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1.73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67731285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v2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Total v2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133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0.60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-10.81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4800220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ETH-USDC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Ethereum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48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1.32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4.41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374.23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8725485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ETH-USDC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Arbitrum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1.13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2.37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67.14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42802792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BTC-ETH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Arbitrum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7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1.48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2.29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62.45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7343489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ETH-USDC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48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1.16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3.85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57.49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187639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ETH-USDT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Arbitrum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8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1.20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2.59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54.61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4830779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BTC-ETH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28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1.26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2.44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53.37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0334911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ETH-USDC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Base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1.23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2.52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43.77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16017406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ETH-USD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28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1.11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1.65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20.45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57641610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AVAX-USDC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22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Avalanche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1.31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5.84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17.46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54002973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BTC-ETH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28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1.23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3.28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14.57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93415337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AVAX-USDC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6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Avalanche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1.63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7.07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12.27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79315860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LINK-ETH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29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1.04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0.55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9.55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6193628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UNI-ETH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16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1.12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0.68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7.36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5960425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AVAX-USDC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Avalanche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22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1.26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2.56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6.98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70852482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MKR-ETH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16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1.33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2.12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4.30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9238909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PEPE-ETH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16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0.85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-2.08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4.01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07582133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SHIB-ETH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30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25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0.63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-5.59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0.83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8147608"/>
                  </a:ext>
                </a:extLst>
              </a:tr>
              <a:tr h="190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v3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ANYONE-ETH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100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Ethereum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10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0.70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</a:rPr>
                        <a:t>-4.53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0.27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10966294"/>
                  </a:ext>
                </a:extLst>
              </a:tr>
              <a:tr h="2292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v3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Total v3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409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1.16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</a:rPr>
                        <a:t>6.91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44358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FFD85-91AF-E019-E504-E442C5E7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F26A6-7DCF-EC69-F340-1CAE92C3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888BE-CD96-4118-C093-358E1B6460DB}"/>
              </a:ext>
            </a:extLst>
          </p:cNvPr>
          <p:cNvSpPr txBox="1"/>
          <p:nvPr/>
        </p:nvSpPr>
        <p:spPr>
          <a:xfrm>
            <a:off x="7736114" y="1886858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v2 profitable but unpopular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FE5CE-A4DF-C52F-3C2E-8D87483BC2C4}"/>
              </a:ext>
            </a:extLst>
          </p:cNvPr>
          <p:cNvSpPr txBox="1"/>
          <p:nvPr/>
        </p:nvSpPr>
        <p:spPr>
          <a:xfrm>
            <a:off x="7736114" y="6038790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v3 popular but unprofitable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DE294-96BF-96FE-8530-2CFFEF11F31B}"/>
              </a:ext>
            </a:extLst>
          </p:cNvPr>
          <p:cNvSpPr txBox="1"/>
          <p:nvPr/>
        </p:nvSpPr>
        <p:spPr>
          <a:xfrm>
            <a:off x="7736114" y="2821577"/>
            <a:ext cx="3375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 my </a:t>
            </a:r>
            <a:r>
              <a:rPr lang="en-US" dirty="0">
                <a:hlinkClick r:id="rId3"/>
              </a:rPr>
              <a:t>Measuring and Mending LP Net Profitability</a:t>
            </a:r>
            <a:r>
              <a:rPr lang="en-US" dirty="0"/>
              <a:t> paper </a:t>
            </a:r>
          </a:p>
        </p:txBody>
      </p:sp>
    </p:spTree>
    <p:extLst>
      <p:ext uri="{BB962C8B-B14F-4D97-AF65-F5344CB8AC3E}">
        <p14:creationId xmlns:p14="http://schemas.microsoft.com/office/powerpoint/2010/main" val="201286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2B4B-E60E-820A-754E-2E755B32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Down into Arb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5FD55-BDC9-D611-17FF-45D43D11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ETH-USD Uniswap pools on Ethereum</a:t>
            </a:r>
          </a:p>
          <a:p>
            <a:r>
              <a:rPr lang="en-US" dirty="0"/>
              <a:t>Data from 4/1/24-4/30/25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300F1-7008-5E24-2813-088FC404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EF383-1316-DCA2-EB67-3B054A7A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71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020E-18B9-456E-09BF-5C56888F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972" y="609797"/>
            <a:ext cx="474016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Pool Data Apr 24-May ‘25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123376-A7B7-D0B2-2E59-244AECDFC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629994"/>
              </p:ext>
            </p:extLst>
          </p:nvPr>
        </p:nvGraphicFramePr>
        <p:xfrm>
          <a:off x="1180060" y="406411"/>
          <a:ext cx="3799558" cy="5929116"/>
        </p:xfrm>
        <a:graphic>
          <a:graphicData uri="http://schemas.openxmlformats.org/drawingml/2006/table">
            <a:tbl>
              <a:tblPr/>
              <a:tblGrid>
                <a:gridCol w="1337215">
                  <a:extLst>
                    <a:ext uri="{9D8B030D-6E8A-4147-A177-3AD203B41FA5}">
                      <a16:colId xmlns:a16="http://schemas.microsoft.com/office/drawing/2014/main" val="194616492"/>
                    </a:ext>
                  </a:extLst>
                </a:gridCol>
                <a:gridCol w="675765">
                  <a:extLst>
                    <a:ext uri="{9D8B030D-6E8A-4147-A177-3AD203B41FA5}">
                      <a16:colId xmlns:a16="http://schemas.microsoft.com/office/drawing/2014/main" val="1412179840"/>
                    </a:ext>
                  </a:extLst>
                </a:gridCol>
                <a:gridCol w="1014689">
                  <a:extLst>
                    <a:ext uri="{9D8B030D-6E8A-4147-A177-3AD203B41FA5}">
                      <a16:colId xmlns:a16="http://schemas.microsoft.com/office/drawing/2014/main" val="227573918"/>
                    </a:ext>
                  </a:extLst>
                </a:gridCol>
                <a:gridCol w="771889">
                  <a:extLst>
                    <a:ext uri="{9D8B030D-6E8A-4147-A177-3AD203B41FA5}">
                      <a16:colId xmlns:a16="http://schemas.microsoft.com/office/drawing/2014/main" val="3475088053"/>
                    </a:ext>
                  </a:extLst>
                </a:gridCol>
              </a:tblGrid>
              <a:tr h="385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group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Pool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PnL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fees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% Volume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596333"/>
                  </a:ext>
                </a:extLst>
              </a:tr>
              <a:tr h="1927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ETH-USDC 5 bp v3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998447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-30,532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133,352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175940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other traders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58,814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35,942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26%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277397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router traders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41,636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15,073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12%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108133"/>
                  </a:ext>
                </a:extLst>
              </a:tr>
              <a:tr h="136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arbTot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-130,981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82,337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62%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443153"/>
                  </a:ext>
                </a:extLst>
              </a:tr>
              <a:tr h="1927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ETH-USDC 30 bp v3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93178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-16,401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62,755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426126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other traders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2,574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10,507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17%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209042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routers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1,665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4,834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013205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arbTot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-20,640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47,413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74%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847342"/>
                  </a:ext>
                </a:extLst>
              </a:tr>
              <a:tr h="1927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ETH-USDT 30 bp v3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09799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-16,380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92,902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213622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other traders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10,803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14,574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16%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007958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routers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5,220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9,329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11%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631062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arbTot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-32,403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68,999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73%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446518"/>
                  </a:ext>
                </a:extLst>
              </a:tr>
              <a:tr h="1927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ETH-USDC 30 bp v2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112064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8,585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15,920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165899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other traders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9,924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3,503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16%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816135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routers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6,261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6,088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43%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677332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arbTot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-7,599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6,329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41%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837771"/>
                  </a:ext>
                </a:extLst>
              </a:tr>
              <a:tr h="1927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ETH-USDT 30 bp v2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93768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10,401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23,412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709376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other traders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12,408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5,031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18%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153661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routers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7,452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8,959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43%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145881"/>
                  </a:ext>
                </a:extLst>
              </a:tr>
              <a:tr h="192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arbTot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-9,458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9,421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39%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3162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54E82B-B98B-B413-8D7D-9234E7D2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FC086-0DA5-2A41-2C0B-D69F95AC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96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DF99-08C9-016E-0DA4-E91B0CB0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274638"/>
            <a:ext cx="4876800" cy="1143000"/>
          </a:xfrm>
        </p:spPr>
        <p:txBody>
          <a:bodyPr/>
          <a:lstStyle/>
          <a:p>
            <a:r>
              <a:rPr lang="en-US" dirty="0"/>
              <a:t>Heterogeneous Arbs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1D13125-7C53-0C9F-416B-306FB901E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348447"/>
              </p:ext>
            </p:extLst>
          </p:nvPr>
        </p:nvGraphicFramePr>
        <p:xfrm>
          <a:off x="556222" y="542170"/>
          <a:ext cx="5539778" cy="2680908"/>
        </p:xfrm>
        <a:graphic>
          <a:graphicData uri="http://schemas.openxmlformats.org/drawingml/2006/table">
            <a:tbl>
              <a:tblPr/>
              <a:tblGrid>
                <a:gridCol w="867096">
                  <a:extLst>
                    <a:ext uri="{9D8B030D-6E8A-4147-A177-3AD203B41FA5}">
                      <a16:colId xmlns:a16="http://schemas.microsoft.com/office/drawing/2014/main" val="936623504"/>
                    </a:ext>
                  </a:extLst>
                </a:gridCol>
                <a:gridCol w="713547">
                  <a:extLst>
                    <a:ext uri="{9D8B030D-6E8A-4147-A177-3AD203B41FA5}">
                      <a16:colId xmlns:a16="http://schemas.microsoft.com/office/drawing/2014/main" val="1726028504"/>
                    </a:ext>
                  </a:extLst>
                </a:gridCol>
                <a:gridCol w="879139">
                  <a:extLst>
                    <a:ext uri="{9D8B030D-6E8A-4147-A177-3AD203B41FA5}">
                      <a16:colId xmlns:a16="http://schemas.microsoft.com/office/drawing/2014/main" val="3792226866"/>
                    </a:ext>
                  </a:extLst>
                </a:gridCol>
                <a:gridCol w="722579">
                  <a:extLst>
                    <a:ext uri="{9D8B030D-6E8A-4147-A177-3AD203B41FA5}">
                      <a16:colId xmlns:a16="http://schemas.microsoft.com/office/drawing/2014/main" val="1646163180"/>
                    </a:ext>
                  </a:extLst>
                </a:gridCol>
                <a:gridCol w="532902">
                  <a:extLst>
                    <a:ext uri="{9D8B030D-6E8A-4147-A177-3AD203B41FA5}">
                      <a16:colId xmlns:a16="http://schemas.microsoft.com/office/drawing/2014/main" val="2425279997"/>
                    </a:ext>
                  </a:extLst>
                </a:gridCol>
                <a:gridCol w="605161">
                  <a:extLst>
                    <a:ext uri="{9D8B030D-6E8A-4147-A177-3AD203B41FA5}">
                      <a16:colId xmlns:a16="http://schemas.microsoft.com/office/drawing/2014/main" val="1331625572"/>
                    </a:ext>
                  </a:extLst>
                </a:gridCol>
                <a:gridCol w="641290">
                  <a:extLst>
                    <a:ext uri="{9D8B030D-6E8A-4147-A177-3AD203B41FA5}">
                      <a16:colId xmlns:a16="http://schemas.microsoft.com/office/drawing/2014/main" val="3435225895"/>
                    </a:ext>
                  </a:extLst>
                </a:gridCol>
                <a:gridCol w="578064">
                  <a:extLst>
                    <a:ext uri="{9D8B030D-6E8A-4147-A177-3AD203B41FA5}">
                      <a16:colId xmlns:a16="http://schemas.microsoft.com/office/drawing/2014/main" val="1236282790"/>
                    </a:ext>
                  </a:extLst>
                </a:gridCol>
              </a:tblGrid>
              <a:tr h="181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arb #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pnl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net traded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simple APY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gas P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gas $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tx costs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net APY*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630904"/>
                  </a:ext>
                </a:extLst>
              </a:tr>
              <a:tr h="243428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ETH-USDC 5 bp v3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906096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40,973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8,901,478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56%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4,490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4,451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44%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584841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20,329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1,694,403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146%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20,368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847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-6%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602765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101,435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6,689,174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184%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367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3,345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178%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641764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-3,906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3,240,988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-15%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3,529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1,620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-34%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221626"/>
                  </a:ext>
                </a:extLst>
              </a:tr>
              <a:tr h="181039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ETH-USDC 30 bp v3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988550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9,416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1,739,172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66%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1,014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870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53%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785778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-209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514,060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-5%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2,565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257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-72%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050433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12,432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1,406,854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108%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703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101%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046467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1,784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833,155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26%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580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417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12%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127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91A9D-D31F-5D3C-2DEB-069EE1B6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EDED4-5234-445A-294B-97AA8565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000686-23C3-D355-C04B-137EDC771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37044"/>
              </p:ext>
            </p:extLst>
          </p:nvPr>
        </p:nvGraphicFramePr>
        <p:xfrm>
          <a:off x="1294778" y="3995684"/>
          <a:ext cx="8518939" cy="1554120"/>
        </p:xfrm>
        <a:graphic>
          <a:graphicData uri="http://schemas.openxmlformats.org/drawingml/2006/table">
            <a:tbl>
              <a:tblPr/>
              <a:tblGrid>
                <a:gridCol w="1762990">
                  <a:extLst>
                    <a:ext uri="{9D8B030D-6E8A-4147-A177-3AD203B41FA5}">
                      <a16:colId xmlns:a16="http://schemas.microsoft.com/office/drawing/2014/main" val="3373484850"/>
                    </a:ext>
                  </a:extLst>
                </a:gridCol>
                <a:gridCol w="1031674">
                  <a:extLst>
                    <a:ext uri="{9D8B030D-6E8A-4147-A177-3AD203B41FA5}">
                      <a16:colId xmlns:a16="http://schemas.microsoft.com/office/drawing/2014/main" val="3339772589"/>
                    </a:ext>
                  </a:extLst>
                </a:gridCol>
                <a:gridCol w="1271094">
                  <a:extLst>
                    <a:ext uri="{9D8B030D-6E8A-4147-A177-3AD203B41FA5}">
                      <a16:colId xmlns:a16="http://schemas.microsoft.com/office/drawing/2014/main" val="1668504130"/>
                    </a:ext>
                  </a:extLst>
                </a:gridCol>
                <a:gridCol w="1044734">
                  <a:extLst>
                    <a:ext uri="{9D8B030D-6E8A-4147-A177-3AD203B41FA5}">
                      <a16:colId xmlns:a16="http://schemas.microsoft.com/office/drawing/2014/main" val="2328974446"/>
                    </a:ext>
                  </a:extLst>
                </a:gridCol>
                <a:gridCol w="770491">
                  <a:extLst>
                    <a:ext uri="{9D8B030D-6E8A-4147-A177-3AD203B41FA5}">
                      <a16:colId xmlns:a16="http://schemas.microsoft.com/office/drawing/2014/main" val="1139569861"/>
                    </a:ext>
                  </a:extLst>
                </a:gridCol>
                <a:gridCol w="874966">
                  <a:extLst>
                    <a:ext uri="{9D8B030D-6E8A-4147-A177-3AD203B41FA5}">
                      <a16:colId xmlns:a16="http://schemas.microsoft.com/office/drawing/2014/main" val="4246779513"/>
                    </a:ext>
                  </a:extLst>
                </a:gridCol>
                <a:gridCol w="927201">
                  <a:extLst>
                    <a:ext uri="{9D8B030D-6E8A-4147-A177-3AD203B41FA5}">
                      <a16:colId xmlns:a16="http://schemas.microsoft.com/office/drawing/2014/main" val="1665543787"/>
                    </a:ext>
                  </a:extLst>
                </a:gridCol>
                <a:gridCol w="835789">
                  <a:extLst>
                    <a:ext uri="{9D8B030D-6E8A-4147-A177-3AD203B41FA5}">
                      <a16:colId xmlns:a16="http://schemas.microsoft.com/office/drawing/2014/main" val="13266932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pnl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net traded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simple APY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gas 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gas 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tx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net APY*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470957"/>
                  </a:ext>
                </a:extLst>
              </a:tr>
              <a:tr h="26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ETH-USDC 5 bp v3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158,831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20,526,043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28,754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10,263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575587"/>
                  </a:ext>
                </a:extLst>
              </a:tr>
              <a:tr h="26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ETH-USDC 30 bp v3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23,424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4,493,241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4,209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2,247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707651"/>
                  </a:ext>
                </a:extLst>
              </a:tr>
              <a:tr h="26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ETH-USDT 30 bp v3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34,945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6,193,935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4,918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3,097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146333"/>
                  </a:ext>
                </a:extLst>
              </a:tr>
              <a:tr h="26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ETH-USDC 30 bp v2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12,354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873,236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3,626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218506"/>
                  </a:ext>
                </a:extLst>
              </a:tr>
              <a:tr h="26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ETH-USDT 30 bp v2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13,423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794,756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3,002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00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901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0169-92A2-80D8-94F7-5625FBC7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Arb Behavior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CA35C-1877-D633-E7E1-EAC4F4A3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32A7A-6DC1-2434-5411-F2D50453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5BD059-07A4-673A-E901-39117F5FC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5562"/>
            <a:ext cx="10972800" cy="205134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Simple task: update AMM to CEX price</a:t>
            </a:r>
          </a:p>
          <a:p>
            <a:r>
              <a:rPr lang="en-US" dirty="0"/>
              <a:t>AMMs will always lag </a:t>
            </a:r>
            <a:r>
              <a:rPr lang="en-US" dirty="0" err="1"/>
              <a:t>tradfi</a:t>
            </a:r>
            <a:r>
              <a:rPr lang="en-US" dirty="0"/>
              <a:t> CLOBs</a:t>
            </a:r>
          </a:p>
          <a:p>
            <a:pPr lvl="1"/>
            <a:r>
              <a:rPr lang="en-US" dirty="0"/>
              <a:t>CEX arbs operate &lt; 10 milliseconds</a:t>
            </a:r>
          </a:p>
          <a:p>
            <a:pPr lvl="1"/>
            <a:r>
              <a:rPr lang="en-US" dirty="0"/>
              <a:t>Decentralized AMM &gt; 250 milliseconds</a:t>
            </a:r>
          </a:p>
          <a:p>
            <a:r>
              <a:rPr lang="en-US" dirty="0"/>
              <a:t>Unlike CLOB arbs, no alpha required</a:t>
            </a:r>
          </a:p>
          <a:p>
            <a:r>
              <a:rPr lang="en-US" dirty="0"/>
              <a:t>Risk management not trivial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D57DC-06DE-906C-E4A6-7621F8609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4" y="4189916"/>
            <a:ext cx="4772924" cy="205134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B6C38A-08DE-00BB-8122-A761EE562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74" y="4115446"/>
            <a:ext cx="5416854" cy="2284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583D90-2114-35E2-59DF-E700DC0FF210}"/>
              </a:ext>
            </a:extLst>
          </p:cNvPr>
          <p:cNvSpPr txBox="1"/>
          <p:nvPr/>
        </p:nvSpPr>
        <p:spPr>
          <a:xfrm>
            <a:off x="6766560" y="2538562"/>
            <a:ext cx="4336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 </a:t>
            </a:r>
            <a:r>
              <a:rPr lang="en-US" dirty="0" err="1"/>
              <a:t>mainnet</a:t>
            </a:r>
            <a:r>
              <a:rPr lang="en-US" dirty="0"/>
              <a:t> Uniswap AMMs </a:t>
            </a:r>
            <a:r>
              <a:rPr lang="en-US" sz="1800" dirty="0"/>
              <a:t>Basis points from CEX price at AMM end of trade price</a:t>
            </a:r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(CEX/AMM -1)*1e4 for buys, (AMM/CEX-1)*1e4 for sells</a:t>
            </a:r>
          </a:p>
        </p:txBody>
      </p:sp>
    </p:spTree>
    <p:extLst>
      <p:ext uri="{BB962C8B-B14F-4D97-AF65-F5344CB8AC3E}">
        <p14:creationId xmlns:p14="http://schemas.microsoft.com/office/powerpoint/2010/main" val="70603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40AF-A9F6-A5CA-1741-805DD85B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Opportunistic Arb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44176-DC52-179C-FA87-81B5F8BB3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illiquid pools, most arb profit </a:t>
            </a:r>
            <a:r>
              <a:rPr lang="en-US" dirty="0" err="1"/>
              <a:t>backrunning</a:t>
            </a:r>
            <a:r>
              <a:rPr lang="en-US" dirty="0"/>
              <a:t> large trades</a:t>
            </a:r>
          </a:p>
          <a:p>
            <a:pPr lvl="1"/>
            <a:r>
              <a:rPr lang="en-US" dirty="0"/>
              <a:t>noise trader arb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1CFEA-8DE4-1024-401A-75D7AA52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68166-0776-197C-5CCA-98BDEAA4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C91AB-91B5-5716-5F2D-4EAA9417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057" y="2370498"/>
            <a:ext cx="3767655" cy="275563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5DB1F5-BB52-2119-0369-073591F1E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27148"/>
              </p:ext>
            </p:extLst>
          </p:nvPr>
        </p:nvGraphicFramePr>
        <p:xfrm>
          <a:off x="609600" y="3429000"/>
          <a:ext cx="6559202" cy="1986915"/>
        </p:xfrm>
        <a:graphic>
          <a:graphicData uri="http://schemas.openxmlformats.org/drawingml/2006/table">
            <a:tbl>
              <a:tblPr/>
              <a:tblGrid>
                <a:gridCol w="669469">
                  <a:extLst>
                    <a:ext uri="{9D8B030D-6E8A-4147-A177-3AD203B41FA5}">
                      <a16:colId xmlns:a16="http://schemas.microsoft.com/office/drawing/2014/main" val="1237797195"/>
                    </a:ext>
                  </a:extLst>
                </a:gridCol>
                <a:gridCol w="462252">
                  <a:extLst>
                    <a:ext uri="{9D8B030D-6E8A-4147-A177-3AD203B41FA5}">
                      <a16:colId xmlns:a16="http://schemas.microsoft.com/office/drawing/2014/main" val="828508868"/>
                    </a:ext>
                  </a:extLst>
                </a:gridCol>
                <a:gridCol w="587468">
                  <a:extLst>
                    <a:ext uri="{9D8B030D-6E8A-4147-A177-3AD203B41FA5}">
                      <a16:colId xmlns:a16="http://schemas.microsoft.com/office/drawing/2014/main" val="1135915293"/>
                    </a:ext>
                  </a:extLst>
                </a:gridCol>
                <a:gridCol w="1000124">
                  <a:extLst>
                    <a:ext uri="{9D8B030D-6E8A-4147-A177-3AD203B41FA5}">
                      <a16:colId xmlns:a16="http://schemas.microsoft.com/office/drawing/2014/main" val="4126152857"/>
                    </a:ext>
                  </a:extLst>
                </a:gridCol>
                <a:gridCol w="970565">
                  <a:extLst>
                    <a:ext uri="{9D8B030D-6E8A-4147-A177-3AD203B41FA5}">
                      <a16:colId xmlns:a16="http://schemas.microsoft.com/office/drawing/2014/main" val="3433542578"/>
                    </a:ext>
                  </a:extLst>
                </a:gridCol>
                <a:gridCol w="930166">
                  <a:extLst>
                    <a:ext uri="{9D8B030D-6E8A-4147-A177-3AD203B41FA5}">
                      <a16:colId xmlns:a16="http://schemas.microsoft.com/office/drawing/2014/main" val="1501373795"/>
                    </a:ext>
                  </a:extLst>
                </a:gridCol>
                <a:gridCol w="867103">
                  <a:extLst>
                    <a:ext uri="{9D8B030D-6E8A-4147-A177-3AD203B41FA5}">
                      <a16:colId xmlns:a16="http://schemas.microsoft.com/office/drawing/2014/main" val="3694843116"/>
                    </a:ext>
                  </a:extLst>
                </a:gridCol>
                <a:gridCol w="1072055">
                  <a:extLst>
                    <a:ext uri="{9D8B030D-6E8A-4147-A177-3AD203B41FA5}">
                      <a16:colId xmlns:a16="http://schemas.microsoft.com/office/drawing/2014/main" val="3969275655"/>
                    </a:ext>
                  </a:extLst>
                </a:gridCol>
              </a:tblGrid>
              <a:tr h="273742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Daily Arb Net PnL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18533"/>
                  </a:ext>
                </a:extLst>
              </a:tr>
              <a:tr h="273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BackRun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trades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trigger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grProfit/IL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206406"/>
                  </a:ext>
                </a:extLst>
              </a:tr>
              <a:tr h="273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usdc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130,981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5bps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189483"/>
                  </a:ext>
                </a:extLst>
              </a:tr>
              <a:tr h="273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usdc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15bps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599804"/>
                  </a:ext>
                </a:extLst>
              </a:tr>
              <a:tr h="273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26,605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15bps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119246"/>
                  </a:ext>
                </a:extLst>
              </a:tr>
              <a:tr h="273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usdc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7,699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23,080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15bps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04313"/>
                  </a:ext>
                </a:extLst>
              </a:tr>
              <a:tr h="273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14,922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15bps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44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13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7554C-7172-736A-B34C-55515919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1E61-9634-E976-947F-B6D98E82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05831"/>
          </a:xfrm>
        </p:spPr>
        <p:txBody>
          <a:bodyPr/>
          <a:lstStyle/>
          <a:p>
            <a:r>
              <a:rPr lang="en-US" dirty="0"/>
              <a:t>Arbs Can and Will Collude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9A925-0CFD-E3FA-BD39-3D0108E6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A3834-8AF4-F205-730C-6D1D1354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8EF2CE-7D97-A220-EACA-1B0F17C3B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5561"/>
            <a:ext cx="10972800" cy="3307067"/>
          </a:xfrm>
        </p:spPr>
        <p:txBody>
          <a:bodyPr>
            <a:normAutofit/>
          </a:bodyPr>
          <a:lstStyle/>
          <a:p>
            <a:r>
              <a:rPr lang="en-US" dirty="0"/>
              <a:t>repeated auctions on a divisible common asset create an incentive to collude</a:t>
            </a:r>
          </a:p>
          <a:p>
            <a:pPr lvl="1"/>
            <a:r>
              <a:rPr lang="en-US" dirty="0"/>
              <a:t>Prisoner’s Dilemma to Tit-for-Tat</a:t>
            </a:r>
          </a:p>
          <a:p>
            <a:r>
              <a:rPr lang="en-US" b="0" i="0" dirty="0">
                <a:effectLst/>
                <a:latin typeface="fkGroteskNeue"/>
              </a:rPr>
              <a:t>In early 90’s, Nasdaq dealers (~60) avoided quoting odd-eighths to maintain wider bid-ask spreads {</a:t>
            </a:r>
            <a:r>
              <a:rPr lang="en-US" b="0" i="0" dirty="0">
                <a:solidFill>
                  <a:srgbClr val="FF7C80"/>
                </a:solidFill>
                <a:effectLst/>
                <a:latin typeface="fkGroteskNeue"/>
              </a:rPr>
              <a:t>1/8</a:t>
            </a:r>
            <a:r>
              <a:rPr lang="en-US" b="0" i="0" dirty="0">
                <a:effectLst/>
                <a:latin typeface="fkGroteskNeue"/>
              </a:rPr>
              <a:t>, ¼, </a:t>
            </a:r>
            <a:r>
              <a:rPr lang="en-US" b="0" i="0" dirty="0">
                <a:solidFill>
                  <a:srgbClr val="FF7C80"/>
                </a:solidFill>
                <a:effectLst/>
                <a:latin typeface="fkGroteskNeue"/>
              </a:rPr>
              <a:t>3/8</a:t>
            </a:r>
            <a:r>
              <a:rPr lang="en-US" b="0" i="0" dirty="0">
                <a:effectLst/>
                <a:latin typeface="fkGroteskNeue"/>
              </a:rPr>
              <a:t>, ½, </a:t>
            </a:r>
            <a:r>
              <a:rPr lang="en-US" b="0" i="0" dirty="0">
                <a:solidFill>
                  <a:srgbClr val="FF7C80"/>
                </a:solidFill>
                <a:effectLst/>
                <a:latin typeface="fkGroteskNeue"/>
              </a:rPr>
              <a:t>5/8</a:t>
            </a:r>
            <a:r>
              <a:rPr lang="en-US" b="0" i="0" dirty="0">
                <a:effectLst/>
                <a:latin typeface="fkGroteskNeue"/>
              </a:rPr>
              <a:t>, ¾, </a:t>
            </a:r>
            <a:r>
              <a:rPr lang="en-US" b="0" i="0" dirty="0">
                <a:solidFill>
                  <a:srgbClr val="FF7C80"/>
                </a:solidFill>
                <a:effectLst/>
                <a:latin typeface="fkGroteskNeue"/>
              </a:rPr>
              <a:t>7/8</a:t>
            </a:r>
            <a:r>
              <a:rPr lang="en-US" b="0" i="0" dirty="0">
                <a:effectLst/>
                <a:latin typeface="fkGroteskNeue"/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1669B-1087-1776-5539-7ED0321A1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48" y="4376057"/>
            <a:ext cx="2736304" cy="19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4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2B0B-C0F3-011D-7F48-6DEC8EE9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Integrate arbs into AMMs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4123-F672-2781-5470-38A4BBC8F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9724571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few arbs make it easier to collude</a:t>
            </a:r>
          </a:p>
          <a:p>
            <a:pPr lvl="1"/>
            <a:r>
              <a:rPr lang="en-US" dirty="0"/>
              <a:t>most pools have 3-7 active arb accounts</a:t>
            </a:r>
          </a:p>
          <a:p>
            <a:r>
              <a:rPr lang="en-US" dirty="0"/>
              <a:t>opportunism potential is high</a:t>
            </a:r>
          </a:p>
          <a:p>
            <a:pPr lvl="1"/>
            <a:r>
              <a:rPr lang="en-US" i="1" dirty="0"/>
              <a:t>integration</a:t>
            </a:r>
            <a:r>
              <a:rPr lang="en-US" dirty="0"/>
              <a:t> can better align incentives than oracles or auctions</a:t>
            </a:r>
          </a:p>
          <a:p>
            <a:r>
              <a:rPr lang="en-US" dirty="0"/>
              <a:t>Particular AMM LP-Arb capital complementarity efficiency</a:t>
            </a:r>
          </a:p>
          <a:p>
            <a:pPr lvl="1"/>
            <a:r>
              <a:rPr lang="en-US" dirty="0"/>
              <a:t>arb token requirements complement LP token requirements</a:t>
            </a:r>
          </a:p>
          <a:p>
            <a:r>
              <a:rPr lang="en-US" dirty="0"/>
              <a:t>essential but replaceable</a:t>
            </a:r>
          </a:p>
          <a:p>
            <a:pPr lvl="1"/>
            <a:r>
              <a:rPr lang="en-US" dirty="0"/>
              <a:t>just need base arb APY &gt; hurdle rate (</a:t>
            </a:r>
            <a:r>
              <a:rPr lang="en-US" dirty="0" err="1"/>
              <a:t>eg</a:t>
            </a:r>
            <a:r>
              <a:rPr lang="en-US" dirty="0"/>
              <a:t>, 20%)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C2D0E-3C02-1A2E-EAC1-7AD20F4B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3F6DE-D985-7B08-3151-831EB90F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57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CBE7D-2EED-11AF-4915-6ED6A0729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6373D-BC31-8969-B1C3-5DB9AB7A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Specifics for AMMs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B54D6-AD7E-BAA2-548F-4646B4AE6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972457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LPs and arbs get margin accounts</a:t>
            </a:r>
          </a:p>
          <a:p>
            <a:pPr lvl="1"/>
            <a:r>
              <a:rPr lang="en-US" dirty="0"/>
              <a:t>leverage, have debit accounts on contract</a:t>
            </a:r>
          </a:p>
          <a:p>
            <a:r>
              <a:rPr lang="en-US" dirty="0"/>
              <a:t>LPs and arbs swap collateral</a:t>
            </a:r>
          </a:p>
          <a:p>
            <a:pPr lvl="1"/>
            <a:r>
              <a:rPr lang="en-US" dirty="0"/>
              <a:t>helps with contract solvency</a:t>
            </a:r>
          </a:p>
          <a:p>
            <a:pPr lvl="1"/>
            <a:r>
              <a:rPr lang="en-US" dirty="0"/>
              <a:t>reduces off-chain transaction costs</a:t>
            </a:r>
          </a:p>
          <a:p>
            <a:pPr lvl="1"/>
            <a:r>
              <a:rPr lang="en-US" dirty="0"/>
              <a:t>capital efficiency w/o bad v3 effects</a:t>
            </a:r>
          </a:p>
          <a:p>
            <a:r>
              <a:rPr lang="en-US" dirty="0"/>
              <a:t>Arbs get zero fee</a:t>
            </a:r>
          </a:p>
          <a:p>
            <a:pPr lvl="1"/>
            <a:r>
              <a:rPr lang="en-US" dirty="0"/>
              <a:t>LP’s get 90% of arb’s profit</a:t>
            </a:r>
          </a:p>
          <a:p>
            <a:pPr lvl="1"/>
            <a:r>
              <a:rPr lang="en-US" dirty="0" err="1"/>
              <a:t>Chainlink</a:t>
            </a:r>
            <a:r>
              <a:rPr lang="en-US" dirty="0"/>
              <a:t> gets 2% of GMX fees for low-latency service</a:t>
            </a:r>
          </a:p>
          <a:p>
            <a:pPr lvl="1"/>
            <a:r>
              <a:rPr lang="en-US" dirty="0"/>
              <a:t>hedge fund </a:t>
            </a:r>
            <a:r>
              <a:rPr lang="en-US" dirty="0" err="1"/>
              <a:t>pms</a:t>
            </a:r>
            <a:r>
              <a:rPr lang="en-US" dirty="0"/>
              <a:t> get 10% of </a:t>
            </a:r>
            <a:r>
              <a:rPr lang="en-US" dirty="0" err="1"/>
              <a:t>pnl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DD9A1-98F2-9EEE-E6E9-20C4321A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3061B-C173-3650-4A40-35D76804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756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EA66-4EA3-5AFF-6D0B-01D6A54F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Worst Case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4BE0-C2A3-91D8-1252-E32CAE566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Liquidation</a:t>
            </a:r>
          </a:p>
          <a:p>
            <a:r>
              <a:rPr lang="en-US" dirty="0"/>
              <a:t>With leverage, bankrupt accounts possible</a:t>
            </a:r>
          </a:p>
          <a:p>
            <a:r>
              <a:rPr lang="en-US" dirty="0"/>
              <a:t>Need mechanism to protect contract</a:t>
            </a:r>
          </a:p>
          <a:p>
            <a:pPr lvl="1"/>
            <a:r>
              <a:rPr lang="en-US" dirty="0"/>
              <a:t>one bankrupt account leads to ‘bank run’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26F08-53D2-624E-5A44-345392B7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BC5D6-100B-DA9E-180A-3A507641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95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282B-825D-2A7C-4CAF-2522D83C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64056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Problem: Capital Efficient AMM LPs Lose Money </a:t>
            </a:r>
            <a:br>
              <a:rPr lang="en-US" dirty="0"/>
            </a:br>
            <a:r>
              <a:rPr lang="en-US" dirty="0" err="1"/>
              <a:t>PnL</a:t>
            </a:r>
            <a:r>
              <a:rPr lang="en-US" dirty="0"/>
              <a:t> = fees – IL &lt; 0</a:t>
            </a:r>
            <a:br>
              <a:rPr lang="en-US" dirty="0"/>
            </a:br>
            <a:r>
              <a:rPr lang="en-US" dirty="0"/>
              <a:t>IL &gt; fees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F7977-3A0A-38BF-18B6-72E6A3E045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6703" y="2866937"/>
                <a:ext cx="3152260" cy="40614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𝑙𝑖𝑞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F7977-3A0A-38BF-18B6-72E6A3E045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703" y="2866937"/>
                <a:ext cx="3152260" cy="406148"/>
              </a:xfrm>
              <a:blipFill>
                <a:blip r:embed="rId2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57762-35B4-40F2-D406-DD7E34D9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6F306-2287-6CEC-6999-910D654B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91361-52BF-D249-EC24-29261C28C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2" y="3535453"/>
            <a:ext cx="2895720" cy="2107701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655C65-E553-057B-5EFC-22E344242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206" y="3488010"/>
            <a:ext cx="2786926" cy="2066656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A714716-0E0F-9165-70BB-942E9E021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569967"/>
              </p:ext>
            </p:extLst>
          </p:nvPr>
        </p:nvGraphicFramePr>
        <p:xfrm>
          <a:off x="5109912" y="2668623"/>
          <a:ext cx="11795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558720" progId="Equation.DSMT4">
                  <p:embed/>
                </p:oleObj>
              </mc:Choice>
              <mc:Fallback>
                <p:oleObj name="Equation" r:id="rId5" imgW="914400" imgH="5587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A714716-0E0F-9165-70BB-942E9E0213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9912" y="2668623"/>
                        <a:ext cx="1179513" cy="72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E7EE529-CE72-51AE-F5D4-2E196E1C4E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702" y="2484393"/>
                <a:ext cx="3298175" cy="4556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ODL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𝑢𝑠𝑑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𝑒𝑡h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E7EE529-CE72-51AE-F5D4-2E196E1C4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2" y="2484393"/>
                <a:ext cx="3298175" cy="455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007C7A7-CE0E-4AF7-A41F-100314A180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0480" y="3488010"/>
            <a:ext cx="2862227" cy="20666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EA0718-F9FB-257F-ABAA-4CA3CE0C9AA5}"/>
              </a:ext>
            </a:extLst>
          </p:cNvPr>
          <p:cNvSpPr txBox="1"/>
          <p:nvPr/>
        </p:nvSpPr>
        <p:spPr>
          <a:xfrm>
            <a:off x="8437125" y="2494120"/>
            <a:ext cx="296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hedging changes IL variance, not mean</a:t>
            </a:r>
          </a:p>
        </p:txBody>
      </p:sp>
    </p:spTree>
    <p:extLst>
      <p:ext uri="{BB962C8B-B14F-4D97-AF65-F5344CB8AC3E}">
        <p14:creationId xmlns:p14="http://schemas.microsoft.com/office/powerpoint/2010/main" val="884706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2A9D-0629-2CD1-7B12-B9F1024A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2EBF6-8461-E7CE-2090-199375B1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7620000" cy="4525963"/>
          </a:xfrm>
        </p:spPr>
        <p:txBody>
          <a:bodyPr/>
          <a:lstStyle/>
          <a:p>
            <a:r>
              <a:rPr lang="en-US" dirty="0"/>
              <a:t>token deficiency, not net value, most pressing risk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00D36-6419-8E92-FFF1-D8EEA26B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A8BF9-5366-D119-627F-6325F781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338775-43B3-1D1E-5C3D-3CF0575C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2630489"/>
            <a:ext cx="4010025" cy="34956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AEAB18-0487-2E2A-49F7-6E4405C48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366" y="1104005"/>
            <a:ext cx="3261643" cy="245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5C6790-7457-677C-F1D4-302304687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366" y="3779001"/>
            <a:ext cx="3249450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99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CFD4-5C42-C4C5-F523-8A5CDF7F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867E-58A0-1792-30B9-8143A8CE9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r>
              <a:rPr lang="en-US" dirty="0"/>
              <a:t>arb account value &gt; </a:t>
            </a:r>
            <a:r>
              <a:rPr lang="en-US" dirty="0" err="1"/>
              <a:t>RiskyTokenValue</a:t>
            </a:r>
            <a:r>
              <a:rPr lang="en-US" dirty="0"/>
              <a:t>/5</a:t>
            </a:r>
          </a:p>
          <a:p>
            <a:r>
              <a:rPr lang="en-US" dirty="0"/>
              <a:t>active arbs should make a profit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stuff happens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ECB1E-F921-ABDF-B51F-C081930F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E9C79-FCF2-1E14-D8C8-3468C9C8E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801" y="4313278"/>
            <a:ext cx="5848350" cy="146685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20CEB-1008-A6DB-1588-F4DD92C90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315" y="2304740"/>
            <a:ext cx="2281851" cy="1751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1AEFD-D793-05E6-DD1A-5ECB12AE5DAF}"/>
              </a:ext>
            </a:extLst>
          </p:cNvPr>
          <p:cNvSpPr txBox="1"/>
          <p:nvPr/>
        </p:nvSpPr>
        <p:spPr>
          <a:xfrm>
            <a:off x="4270690" y="5788180"/>
            <a:ext cx="78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2F93A7-492F-94B8-A7F2-A02E5C302286}"/>
              </a:ext>
            </a:extLst>
          </p:cNvPr>
          <p:cNvSpPr txBox="1"/>
          <p:nvPr/>
        </p:nvSpPr>
        <p:spPr>
          <a:xfrm>
            <a:off x="5521005" y="5802279"/>
            <a:ext cx="197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pushes price down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842EF-1EEC-7CE8-6B1E-8DE73E0DF58A}"/>
              </a:ext>
            </a:extLst>
          </p:cNvPr>
          <p:cNvSpPr txBox="1"/>
          <p:nvPr/>
        </p:nvSpPr>
        <p:spPr>
          <a:xfrm>
            <a:off x="7649254" y="5802279"/>
            <a:ext cx="180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nothing when price rises </a:t>
            </a:r>
          </a:p>
        </p:txBody>
      </p:sp>
      <p:pic>
        <p:nvPicPr>
          <p:cNvPr id="11" name="Graphic 10" descr="Sad face with solid fill with solid fill">
            <a:extLst>
              <a:ext uri="{FF2B5EF4-FFF2-40B4-BE49-F238E27FC236}">
                <a16:creationId xmlns:a16="http://schemas.microsoft.com/office/drawing/2014/main" id="{E44B0267-01C7-738C-AAA0-87D504E2D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2250" y="5835588"/>
            <a:ext cx="585155" cy="58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3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89FD-1E3A-3E4A-6B6A-DD92409B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 and LP Collateral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CABED-D729-CE59-4CA6-12870315A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Arb token changes mirror LP token changes</a:t>
            </a:r>
          </a:p>
          <a:p>
            <a:pPr lvl="1"/>
            <a:r>
              <a:rPr lang="en-US" dirty="0"/>
              <a:t>arb ETH surplus </a:t>
            </a:r>
            <a:r>
              <a:rPr lang="en-US" dirty="0">
                <a:sym typeface="Wingdings" panose="05000000000000000000" pitchFamily="2" charset="2"/>
              </a:rPr>
              <a:t> LP ETH deficit</a:t>
            </a:r>
          </a:p>
          <a:p>
            <a:pPr lvl="1"/>
            <a:r>
              <a:rPr lang="en-US" dirty="0"/>
              <a:t>arb USDC deficit </a:t>
            </a:r>
            <a:r>
              <a:rPr lang="en-US" dirty="0">
                <a:sym typeface="Wingdings" panose="05000000000000000000" pitchFamily="2" charset="2"/>
              </a:rPr>
              <a:t> LP USDC surplus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Policy</a:t>
            </a:r>
          </a:p>
          <a:p>
            <a:r>
              <a:rPr lang="en-US" dirty="0"/>
              <a:t>Swap condition on arb trade</a:t>
            </a:r>
          </a:p>
          <a:p>
            <a:pPr lvl="1"/>
            <a:r>
              <a:rPr lang="en-US" dirty="0"/>
              <a:t>threshold criteria: LP net ETH balance &gt; x% of pool </a:t>
            </a:r>
          </a:p>
          <a:p>
            <a:pPr lvl="1"/>
            <a:r>
              <a:rPr lang="en-US" dirty="0"/>
              <a:t>mutual benefit: LP and arb net ETH balance offset</a:t>
            </a:r>
          </a:p>
          <a:p>
            <a:r>
              <a:rPr lang="en-US" dirty="0"/>
              <a:t>LP maintains constant liquidity</a:t>
            </a:r>
          </a:p>
          <a:p>
            <a:r>
              <a:rPr lang="en-US" dirty="0"/>
              <a:t>LP and arb account values unaffected by swap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657E0-7666-5066-2847-D61E9D8B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149F6-2D8B-7D18-D030-AAD72FA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D44A4-9708-1442-E987-B1B41953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1971675"/>
            <a:ext cx="4562475" cy="14573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BEDDAD-8AD3-744F-A08D-2A4DEAF8939F}"/>
              </a:ext>
            </a:extLst>
          </p:cNvPr>
          <p:cNvSpPr txBox="1"/>
          <p:nvPr/>
        </p:nvSpPr>
        <p:spPr>
          <a:xfrm>
            <a:off x="7725955" y="3474521"/>
            <a:ext cx="337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average token changes offset</a:t>
            </a:r>
          </a:p>
        </p:txBody>
      </p:sp>
    </p:spTree>
    <p:extLst>
      <p:ext uri="{BB962C8B-B14F-4D97-AF65-F5344CB8AC3E}">
        <p14:creationId xmlns:p14="http://schemas.microsoft.com/office/powerpoint/2010/main" val="2910551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22B9-5BB2-9456-49AC-4EFD4203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&amp; Arb Collateral Swap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5C802-A230-8A20-C683-F48F6DD55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2827"/>
            <a:ext cx="10972800" cy="4525963"/>
          </a:xfrm>
        </p:spPr>
        <p:txBody>
          <a:bodyPr/>
          <a:lstStyle/>
          <a:p>
            <a:r>
              <a:rPr lang="en-US" dirty="0"/>
              <a:t>Arb ETH excess =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-14.2</a:t>
            </a:r>
          </a:p>
          <a:p>
            <a:r>
              <a:rPr lang="en-US" dirty="0"/>
              <a:t>LP ETH excess   = +11.25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A125C-D2E8-06C8-F986-D4641035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6FC8D-F497-AE20-B55B-A03A114A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A7CAA-D587-9D3B-328A-E072E1DE4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764632"/>
            <a:ext cx="6000750" cy="3476625"/>
          </a:xfrm>
          <a:prstGeom prst="rect">
            <a:avLst/>
          </a:prstGeom>
          <a:solidFill>
            <a:schemeClr val="tx1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34B267-28D1-F328-3B9D-77C82BFF3F59}"/>
                  </a:ext>
                </a:extLst>
              </p14:cNvPr>
              <p14:cNvContentPartPr/>
              <p14:nvPr/>
            </p14:nvContentPartPr>
            <p14:xfrm>
              <a:off x="7863583" y="3996000"/>
              <a:ext cx="326160" cy="65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34B267-28D1-F328-3B9D-77C82BFF3F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4583" y="3987360"/>
                <a:ext cx="343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C1C0B0-6D7A-AD92-5026-DC678AE3E385}"/>
                  </a:ext>
                </a:extLst>
              </p14:cNvPr>
              <p14:cNvContentPartPr/>
              <p14:nvPr/>
            </p14:nvContentPartPr>
            <p14:xfrm>
              <a:off x="7784023" y="3772440"/>
              <a:ext cx="553320" cy="251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C1C0B0-6D7A-AD92-5026-DC678AE3E3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75383" y="3763800"/>
                <a:ext cx="570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9C7286C-C98C-4468-FA4A-C9DF48C11E1A}"/>
                  </a:ext>
                </a:extLst>
              </p14:cNvPr>
              <p14:cNvContentPartPr/>
              <p14:nvPr/>
            </p14:nvContentPartPr>
            <p14:xfrm>
              <a:off x="7922983" y="5568480"/>
              <a:ext cx="452520" cy="381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9C7286C-C98C-4468-FA4A-C9DF48C11E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14343" y="5559840"/>
                <a:ext cx="470160" cy="39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106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6406-1F11-A98C-82B7-DAD49632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and Arb ETH Balances w/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31A3C-3F2D-0641-0F5A-C28ECDE3F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Expands solvency</a:t>
            </a:r>
          </a:p>
          <a:p>
            <a:r>
              <a:rPr lang="en-US" dirty="0"/>
              <a:t>Lowers off-contract trading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818C1-7A43-FB43-0B8D-78A4C4D4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74774-C44D-9636-6365-73991743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88125C-FF16-5378-7887-65986C481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629" y="3200581"/>
            <a:ext cx="3273836" cy="2517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4C3F0E-54A1-F272-A36B-05556BB6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09" y="3200581"/>
            <a:ext cx="3249450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04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49D11-1DCD-C8E5-60D1-6E8BB789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 High-Level Pro-Forma 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084FD-D2A6-DC0C-365C-20B24F5E7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9942286" cy="4525963"/>
          </a:xfrm>
        </p:spPr>
        <p:txBody>
          <a:bodyPr>
            <a:normAutofit/>
          </a:bodyPr>
          <a:lstStyle/>
          <a:p>
            <a:r>
              <a:rPr lang="en-US" dirty="0"/>
              <a:t>Arb profits</a:t>
            </a:r>
          </a:p>
          <a:p>
            <a:pPr lvl="1"/>
            <a:r>
              <a:rPr lang="en-US" dirty="0"/>
              <a:t>IL: IL = arb profit = 5.6% v2 </a:t>
            </a:r>
            <a:r>
              <a:rPr lang="en-US" dirty="0" err="1"/>
              <a:t>mktcap</a:t>
            </a:r>
            <a:r>
              <a:rPr lang="en-US" dirty="0"/>
              <a:t> (3.6% daily vol)</a:t>
            </a:r>
          </a:p>
          <a:p>
            <a:pPr lvl="1"/>
            <a:r>
              <a:rPr lang="en-US" dirty="0"/>
              <a:t>Add Noise: 5.6%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7%</a:t>
            </a:r>
          </a:p>
          <a:p>
            <a:r>
              <a:rPr lang="en-US" dirty="0"/>
              <a:t>Arb capital</a:t>
            </a:r>
          </a:p>
          <a:p>
            <a:pPr lvl="1"/>
            <a:r>
              <a:rPr lang="en-US" dirty="0"/>
              <a:t>5% of v2 mkt cap needed for potential 10% price move</a:t>
            </a:r>
          </a:p>
          <a:p>
            <a:pPr lvl="1"/>
            <a:r>
              <a:rPr lang="en-US" dirty="0"/>
              <a:t>Levered 5:1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1% of v2 </a:t>
            </a:r>
            <a:r>
              <a:rPr lang="en-US" dirty="0" err="1"/>
              <a:t>mktcap</a:t>
            </a:r>
            <a:r>
              <a:rPr lang="en-US" dirty="0"/>
              <a:t> needed</a:t>
            </a:r>
          </a:p>
          <a:p>
            <a:r>
              <a:rPr lang="en-US" dirty="0"/>
              <a:t>7%/1% = 700% ROE</a:t>
            </a:r>
          </a:p>
          <a:p>
            <a:r>
              <a:rPr lang="en-US" dirty="0"/>
              <a:t>Let them keep 10%: 70% ROE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B13B4-E3EB-71FD-15AE-CFF42ECE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03E2A-DCE0-F77B-C861-CC00E39A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19F2B-74D3-8F16-C560-BF1F7992B047}"/>
              </a:ext>
            </a:extLst>
          </p:cNvPr>
          <p:cNvSpPr txBox="1"/>
          <p:nvPr/>
        </p:nvSpPr>
        <p:spPr>
          <a:xfrm>
            <a:off x="8694056" y="1324659"/>
            <a:ext cx="284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noise trade arb not related to IL harvesting arb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349D6-D795-3C49-26F6-3B99CED5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0" y="2087727"/>
            <a:ext cx="2243909" cy="14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55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F36C-4A12-0395-5ABF-F6DDAA25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 Pro Forma Using Actual Arb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A643A-87B4-34D7-AD83-F1C8CFC9E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0769"/>
            <a:ext cx="109728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arb profit</a:t>
            </a:r>
          </a:p>
          <a:p>
            <a:pPr lvl="1"/>
            <a:r>
              <a:rPr lang="en-US" sz="2000" dirty="0"/>
              <a:t>current: excludes gas, includes fees</a:t>
            </a:r>
          </a:p>
          <a:p>
            <a:pPr lvl="1"/>
            <a:r>
              <a:rPr lang="en-US" sz="2000" dirty="0"/>
              <a:t>proposed: 10% of actual arb gross </a:t>
            </a:r>
            <a:r>
              <a:rPr lang="en-US" sz="2000" dirty="0" err="1"/>
              <a:t>pnl</a:t>
            </a:r>
            <a:r>
              <a:rPr lang="en-US" sz="2000" dirty="0"/>
              <a:t> (net </a:t>
            </a:r>
            <a:r>
              <a:rPr lang="en-US" sz="2000" dirty="0" err="1"/>
              <a:t>pnl</a:t>
            </a:r>
            <a:r>
              <a:rPr lang="en-US" sz="2000" dirty="0"/>
              <a:t> + arb fees)</a:t>
            </a:r>
          </a:p>
          <a:p>
            <a:r>
              <a:rPr lang="en-US" sz="2000" dirty="0"/>
              <a:t>arb capital assumptions</a:t>
            </a:r>
          </a:p>
          <a:p>
            <a:pPr lvl="1"/>
            <a:r>
              <a:rPr lang="en-US" sz="2000" dirty="0"/>
              <a:t>current: 5% daily net USD </a:t>
            </a:r>
            <a:r>
              <a:rPr lang="en-US" sz="2000" dirty="0" err="1"/>
              <a:t>stdev</a:t>
            </a:r>
            <a:endParaRPr lang="en-US" sz="2000" dirty="0"/>
          </a:p>
          <a:p>
            <a:pPr lvl="1"/>
            <a:r>
              <a:rPr lang="en-US" sz="2000" dirty="0"/>
              <a:t>proposed: 1% of v2 mkt cap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479C1-775B-1B7F-2818-C1993D69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3CF18-E19C-BE67-EC2C-9EFF097A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600E4-8377-D7A6-DEA0-8539F59C8F58}"/>
              </a:ext>
            </a:extLst>
          </p:cNvPr>
          <p:cNvSpPr txBox="1"/>
          <p:nvPr/>
        </p:nvSpPr>
        <p:spPr>
          <a:xfrm>
            <a:off x="8737600" y="2246116"/>
            <a:ext cx="2343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modeled: saving on off-chain trading costs and gas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F81212-DA17-3093-F211-EF3079BBB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591250"/>
              </p:ext>
            </p:extLst>
          </p:nvPr>
        </p:nvGraphicFramePr>
        <p:xfrm>
          <a:off x="609600" y="3429000"/>
          <a:ext cx="7228395" cy="2329930"/>
        </p:xfrm>
        <a:graphic>
          <a:graphicData uri="http://schemas.openxmlformats.org/drawingml/2006/table">
            <a:tbl>
              <a:tblPr/>
              <a:tblGrid>
                <a:gridCol w="2003253">
                  <a:extLst>
                    <a:ext uri="{9D8B030D-6E8A-4147-A177-3AD203B41FA5}">
                      <a16:colId xmlns:a16="http://schemas.microsoft.com/office/drawing/2014/main" val="2092357094"/>
                    </a:ext>
                  </a:extLst>
                </a:gridCol>
                <a:gridCol w="871015">
                  <a:extLst>
                    <a:ext uri="{9D8B030D-6E8A-4147-A177-3AD203B41FA5}">
                      <a16:colId xmlns:a16="http://schemas.microsoft.com/office/drawing/2014/main" val="1189761313"/>
                    </a:ext>
                  </a:extLst>
                </a:gridCol>
                <a:gridCol w="1320642">
                  <a:extLst>
                    <a:ext uri="{9D8B030D-6E8A-4147-A177-3AD203B41FA5}">
                      <a16:colId xmlns:a16="http://schemas.microsoft.com/office/drawing/2014/main" val="2876353739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1207897816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991757117"/>
                    </a:ext>
                  </a:extLst>
                </a:gridCol>
                <a:gridCol w="856342">
                  <a:extLst>
                    <a:ext uri="{9D8B030D-6E8A-4147-A177-3AD203B41FA5}">
                      <a16:colId xmlns:a16="http://schemas.microsoft.com/office/drawing/2014/main" val="3277447827"/>
                    </a:ext>
                  </a:extLst>
                </a:gridCol>
              </a:tblGrid>
              <a:tr h="51941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USDC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USDC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USDT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USDT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USDC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98515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v3 5bp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v3 30bp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v3 30bp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v2 30bp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v2 30 bp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01614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arb %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tradeVolume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30536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Current arb net profit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130,981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20,640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32,403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7,599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9,458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1357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current APY*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3667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Proposed arb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pnl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21,332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6,805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10,140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1,888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86977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Proposed APY*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90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814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6A40-7908-2C37-A838-861ED1B9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LP Pro Forma Using Actual Arb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F2CF1-879F-263F-D784-6EA8745AC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LP net profit = 0.9 * (arb net profit + fees paid)+noise fees </a:t>
            </a:r>
            <a:r>
              <a:rPr lang="en-US" dirty="0">
                <a:sym typeface="Symbol" panose="05050102010706020507" pitchFamily="18" charset="2"/>
              </a:rPr>
              <a:t> IL</a:t>
            </a:r>
            <a:endParaRPr lang="en-US" dirty="0"/>
          </a:p>
          <a:p>
            <a:r>
              <a:rPr lang="en-US" dirty="0"/>
              <a:t>LP capital 20% of v2 mkt cap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5C7C3-E0C3-4A45-EB9D-42820937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DC43C-F31C-E16C-17AA-3FB7BDF0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1B601-BAFF-D3BC-F7C8-226B79F3B31E}"/>
              </a:ext>
            </a:extLst>
          </p:cNvPr>
          <p:cNvSpPr txBox="1"/>
          <p:nvPr/>
        </p:nvSpPr>
        <p:spPr>
          <a:xfrm>
            <a:off x="3545162" y="2801536"/>
            <a:ext cx="606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ea typeface="Aptos" panose="020B0004020202020204" pitchFamily="34" charset="0"/>
              </a:rPr>
              <a:t>derived using 13 months of data from April 2024 through April 2025. 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87D14C-B6EF-18A3-6EC5-F6E732279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21016"/>
              </p:ext>
            </p:extLst>
          </p:nvPr>
        </p:nvGraphicFramePr>
        <p:xfrm>
          <a:off x="1118681" y="3630430"/>
          <a:ext cx="8562346" cy="1703070"/>
        </p:xfrm>
        <a:graphic>
          <a:graphicData uri="http://schemas.openxmlformats.org/drawingml/2006/table">
            <a:tbl>
              <a:tblPr/>
              <a:tblGrid>
                <a:gridCol w="2140085">
                  <a:extLst>
                    <a:ext uri="{9D8B030D-6E8A-4147-A177-3AD203B41FA5}">
                      <a16:colId xmlns:a16="http://schemas.microsoft.com/office/drawing/2014/main" val="452711262"/>
                    </a:ext>
                  </a:extLst>
                </a:gridCol>
                <a:gridCol w="1264608">
                  <a:extLst>
                    <a:ext uri="{9D8B030D-6E8A-4147-A177-3AD203B41FA5}">
                      <a16:colId xmlns:a16="http://schemas.microsoft.com/office/drawing/2014/main" val="2969014585"/>
                    </a:ext>
                  </a:extLst>
                </a:gridCol>
                <a:gridCol w="1233052">
                  <a:extLst>
                    <a:ext uri="{9D8B030D-6E8A-4147-A177-3AD203B41FA5}">
                      <a16:colId xmlns:a16="http://schemas.microsoft.com/office/drawing/2014/main" val="526667844"/>
                    </a:ext>
                  </a:extLst>
                </a:gridCol>
                <a:gridCol w="1233052">
                  <a:extLst>
                    <a:ext uri="{9D8B030D-6E8A-4147-A177-3AD203B41FA5}">
                      <a16:colId xmlns:a16="http://schemas.microsoft.com/office/drawing/2014/main" val="959387254"/>
                    </a:ext>
                  </a:extLst>
                </a:gridCol>
                <a:gridCol w="1269859">
                  <a:extLst>
                    <a:ext uri="{9D8B030D-6E8A-4147-A177-3AD203B41FA5}">
                      <a16:colId xmlns:a16="http://schemas.microsoft.com/office/drawing/2014/main" val="3953969362"/>
                    </a:ext>
                  </a:extLst>
                </a:gridCol>
                <a:gridCol w="1421690">
                  <a:extLst>
                    <a:ext uri="{9D8B030D-6E8A-4147-A177-3AD203B41FA5}">
                      <a16:colId xmlns:a16="http://schemas.microsoft.com/office/drawing/2014/main" val="13657695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ETH-USDC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7209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v3 5bp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v3 30bp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v3 30bp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v2 30bp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v2 30 bp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073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daily $ 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170,545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80,692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115,469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13,258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10,817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4183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Curr LP net profit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-37,193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-17,937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-22,567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2,662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12,595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34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proposed LP net Profit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72,456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-4,102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8,869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20,165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7173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Proposed Net APY*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11.4%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7C8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18.5%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39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981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602B-717E-2265-C33F-9399DAD8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C1F03-1573-47AA-DD6C-32E8E4A6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926011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minimum trade size for arbs</a:t>
            </a:r>
          </a:p>
          <a:p>
            <a:pPr lvl="1"/>
            <a:r>
              <a:rPr lang="en-US" dirty="0"/>
              <a:t>prevent excessive arb competition</a:t>
            </a:r>
          </a:p>
          <a:p>
            <a:r>
              <a:rPr lang="en-US" sz="2800" dirty="0"/>
              <a:t>gas price limit for arbs</a:t>
            </a:r>
          </a:p>
          <a:p>
            <a:pPr lvl="1"/>
            <a:r>
              <a:rPr lang="en-US" dirty="0"/>
              <a:t>gas price competition dead weight loss for AMM</a:t>
            </a:r>
          </a:p>
          <a:p>
            <a:r>
              <a:rPr lang="en-US" sz="2800" dirty="0"/>
              <a:t>fee should be &gt; 5bp</a:t>
            </a:r>
          </a:p>
          <a:p>
            <a:pPr lvl="1"/>
            <a:r>
              <a:rPr lang="en-US" dirty="0"/>
              <a:t>liquid equity trading costs 5-8 bps</a:t>
            </a:r>
          </a:p>
          <a:p>
            <a:pPr lvl="1"/>
            <a:r>
              <a:rPr lang="en-US" dirty="0"/>
              <a:t>front ends charge 15-50 bps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dirty="0"/>
              <a:t>Leverage creates use case for equity token</a:t>
            </a:r>
          </a:p>
          <a:p>
            <a:r>
              <a:rPr lang="en-US" sz="2800" dirty="0"/>
              <a:t>Extension to trader leverage straightforward</a:t>
            </a:r>
          </a:p>
          <a:p>
            <a:pPr lvl="1"/>
            <a:r>
              <a:rPr lang="en-US" dirty="0"/>
              <a:t>perps</a:t>
            </a:r>
          </a:p>
          <a:p>
            <a:r>
              <a:rPr lang="en-US" sz="2800" dirty="0" err="1"/>
              <a:t>RobinHood</a:t>
            </a:r>
            <a:r>
              <a:rPr lang="en-US" sz="2800" dirty="0"/>
              <a:t> or Coinbase could run a version where their centralized arb bot gives all </a:t>
            </a:r>
            <a:r>
              <a:rPr lang="en-US" sz="2800" dirty="0" err="1"/>
              <a:t>pnl</a:t>
            </a:r>
            <a:r>
              <a:rPr lang="en-US" sz="2800" dirty="0"/>
              <a:t> to LPs</a:t>
            </a:r>
          </a:p>
          <a:p>
            <a:pPr lvl="1"/>
            <a:r>
              <a:rPr lang="en-US" sz="2400" dirty="0"/>
              <a:t>subject to expropriation, and permissioned, but at least more secure &amp; transparent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A14A7-268A-BD65-18DB-98A46F1A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3D920-63B0-F0E5-CD2E-F6E87490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070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AD18-D3F6-30B7-2FF9-05BA143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5C52A-A94B-9A91-3B76-956290B3E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>
                <a:hlinkClick r:id="rId2"/>
              </a:rPr>
              <a:t>https://efalken.substack.com/p/deriving-lvr-six-ways</a:t>
            </a:r>
            <a:endParaRPr lang="en-US" sz="1900" dirty="0"/>
          </a:p>
          <a:p>
            <a:r>
              <a:rPr lang="en-US" sz="1900" dirty="0">
                <a:hlinkClick r:id="rId3"/>
              </a:rPr>
              <a:t>https://efalken.substack.com/p/amm-with-whitelisted-arbs</a:t>
            </a:r>
            <a:endParaRPr lang="en-US" sz="1900" dirty="0"/>
          </a:p>
          <a:p>
            <a:r>
              <a:rPr lang="en-US" sz="1900" dirty="0">
                <a:hlinkClick r:id="rId4"/>
              </a:rPr>
              <a:t>https://papers.ssrn.com/sol3/papers.cfm?abstract_id=5274557</a:t>
            </a:r>
            <a:endParaRPr lang="en-US" sz="1900" dirty="0"/>
          </a:p>
          <a:p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Python o</a:t>
            </a:r>
            <a:r>
              <a:rPr lang="en-US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f LP and arb simulation with collateral swapping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E30CD-23CC-4F43-3667-1B96819C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F2CCF-74BA-33F1-5F4F-045239E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25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80664-4880-B317-5384-992FDA26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5D666-1955-6C74-4A0E-B5257640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5B4B3-08EE-47AA-10A2-ED3271350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61" y="2174101"/>
            <a:ext cx="3329079" cy="146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FCA6D-4469-1521-628D-44E6F080C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16" y="3636406"/>
            <a:ext cx="2362530" cy="1219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0CC4E1-8C60-E1D4-F91C-F0B49A0E3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252" y="4925497"/>
            <a:ext cx="4732409" cy="1572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B0E7DA-6316-1412-A0F4-3514700A4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1970" y="2174101"/>
            <a:ext cx="4732409" cy="1462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C306E3-C452-503E-6D45-13D66CB33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39" y="5006971"/>
            <a:ext cx="2750227" cy="1552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D0C4CE-8213-9D72-BCB4-B841DDAADF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9440" y="5131689"/>
            <a:ext cx="3467584" cy="1124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C8D1CA-4C09-B0DB-5695-EA44EAC21F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6909" y="2133150"/>
            <a:ext cx="2926024" cy="14402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BD1719-2D0F-06BD-D366-07B6832ECD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9440" y="3929587"/>
            <a:ext cx="3753374" cy="11336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00E537-AF94-3F25-F302-CD53D421BB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9473" y="3673979"/>
            <a:ext cx="4020111" cy="1114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BD4CE6-0D1F-342E-BC2D-AC0FFDFB4CBC}"/>
              </a:ext>
            </a:extLst>
          </p:cNvPr>
          <p:cNvSpPr txBox="1"/>
          <p:nvPr/>
        </p:nvSpPr>
        <p:spPr>
          <a:xfrm>
            <a:off x="1188720" y="222069"/>
            <a:ext cx="96926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There are many takes on how to reduce or eliminate 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69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A78E-0C00-070C-ABEC-446326B5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Auctions Good, But Not For LPs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253CF-1098-D2AA-64CD-7D76245A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17179-F665-5B00-117B-88E3FF82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906AD-8286-5E1C-6F9E-C870123A7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237" y="1807724"/>
            <a:ext cx="4775638" cy="4775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D99AE-1DF7-8D4D-9DD0-FD19D15B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63" y="1715649"/>
            <a:ext cx="4705456" cy="4867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6AC982-C6B0-9405-6A4B-4F1F98D51EC1}"/>
              </a:ext>
            </a:extLst>
          </p:cNvPr>
          <p:cNvSpPr txBox="1"/>
          <p:nvPr/>
        </p:nvSpPr>
        <p:spPr>
          <a:xfrm>
            <a:off x="1481960" y="1180742"/>
            <a:ext cx="201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CoW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FCFC2-C47E-B8DD-5594-CA856E07A459}"/>
              </a:ext>
            </a:extLst>
          </p:cNvPr>
          <p:cNvSpPr txBox="1"/>
          <p:nvPr/>
        </p:nvSpPr>
        <p:spPr>
          <a:xfrm>
            <a:off x="8026400" y="1234800"/>
            <a:ext cx="201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UniSwapX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7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2077-D6DC-32FD-40A4-21FB7A76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Empirical Documentation of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80F15-D4F8-DCDC-4189-23528372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10A95-948C-E282-3E1F-B0510FEE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70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AB5B9-F47B-16FF-31B8-937BC121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48768"/>
          </a:xfrm>
        </p:spPr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2C851-6D83-2718-EC86-076D137E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8318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Impermanent loss </a:t>
            </a:r>
            <a:r>
              <a:rPr lang="en-US" dirty="0"/>
              <a:t>(IL) is a realization of an option-like return for an arbitrary start and end date</a:t>
            </a:r>
          </a:p>
          <a:p>
            <a:r>
              <a:rPr lang="en-US" dirty="0"/>
              <a:t>Though technically incorrect, following convention, I often use IL as a shorthand for Expected[IL] or ‘on average’</a:t>
            </a:r>
          </a:p>
          <a:p>
            <a:r>
              <a:rPr lang="en-US" dirty="0"/>
              <a:t>aka</a:t>
            </a:r>
          </a:p>
          <a:p>
            <a:pPr lvl="1"/>
            <a:r>
              <a:rPr lang="en-US" dirty="0"/>
              <a:t>gamma decay</a:t>
            </a:r>
          </a:p>
          <a:p>
            <a:pPr lvl="1"/>
            <a:r>
              <a:rPr lang="en-US" dirty="0"/>
              <a:t>convexity cost</a:t>
            </a:r>
          </a:p>
          <a:p>
            <a:pPr lvl="1"/>
            <a:r>
              <a:rPr lang="en-US" dirty="0"/>
              <a:t>theta</a:t>
            </a:r>
          </a:p>
          <a:p>
            <a:pPr lvl="1"/>
            <a:r>
              <a:rPr lang="en-US" dirty="0"/>
              <a:t>hedged LP </a:t>
            </a:r>
            <a:r>
              <a:rPr lang="en-US" dirty="0" err="1"/>
              <a:t>PnL</a:t>
            </a:r>
            <a:r>
              <a:rPr lang="en-US" dirty="0"/>
              <a:t> w/o fees</a:t>
            </a:r>
          </a:p>
          <a:p>
            <a:pPr lvl="2"/>
            <a:r>
              <a:rPr lang="en-US" dirty="0"/>
              <a:t>loss-vs-rebalancing (LVR)</a:t>
            </a:r>
          </a:p>
          <a:p>
            <a:r>
              <a:rPr lang="en-US" dirty="0"/>
              <a:t>Can be derived/motivated 6 ways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B576A-9927-669B-5A20-5588DAB0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0E540-5BF4-7869-1452-2295CC09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5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54AB-4FD5-EEA0-6B61-D1582101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E3A6A-CAFF-9739-CD60-D6E23A89D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AMM APYs are annualized fees / TVL</a:t>
            </a:r>
          </a:p>
          <a:p>
            <a:pPr lvl="1"/>
            <a:r>
              <a:rPr lang="en-US" dirty="0"/>
              <a:t>no IL estimate</a:t>
            </a:r>
          </a:p>
          <a:p>
            <a:r>
              <a:rPr lang="en-US" dirty="0"/>
              <a:t>How I measure IL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AE625-8DF2-32CC-113A-DF4F547A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99ED2-C22F-DBB0-7643-EB387198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174D9ED-F0E4-A469-DDE8-907EC1B07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16642"/>
              </p:ext>
            </p:extLst>
          </p:nvPr>
        </p:nvGraphicFramePr>
        <p:xfrm>
          <a:off x="1589951" y="3303410"/>
          <a:ext cx="5408612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44640" imgH="1091880" progId="Equation.DSMT4">
                  <p:embed/>
                </p:oleObj>
              </mc:Choice>
              <mc:Fallback>
                <p:oleObj name="Equation" r:id="rId3" imgW="3644640" imgH="10918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6174D9ED-F0E4-A469-DDE8-907EC1B078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951" y="3303410"/>
                        <a:ext cx="5408612" cy="16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82081E4A-B656-3FFB-2708-BCE24925C0E7}"/>
              </a:ext>
            </a:extLst>
          </p:cNvPr>
          <p:cNvSpPr txBox="1"/>
          <p:nvPr/>
        </p:nvSpPr>
        <p:spPr>
          <a:xfrm>
            <a:off x="792146" y="4925835"/>
            <a:ext cx="4401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give similar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 v2, virtually identical, see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#1 easiest to calculate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avoids </a:t>
            </a:r>
            <a:r>
              <a:rPr lang="en-US" dirty="0" err="1"/>
              <a:t>liq-prc</a:t>
            </a:r>
            <a:r>
              <a:rPr lang="en-US" dirty="0"/>
              <a:t> correlation issues in v3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0AFF0-CF15-11F0-414A-33DDD47E0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700" y="4114622"/>
            <a:ext cx="3141349" cy="21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34E1-AD2E-6FD3-F8FF-9FDAC985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APY ambiguous for v3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06A85-D132-20C7-5A62-559D18B03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for v2</a:t>
            </a:r>
          </a:p>
          <a:p>
            <a:r>
              <a:rPr lang="en-US" dirty="0"/>
              <a:t>for v3</a:t>
            </a:r>
          </a:p>
          <a:p>
            <a:pPr lvl="1"/>
            <a:r>
              <a:rPr lang="en-US" dirty="0"/>
              <a:t>JIT trading increases </a:t>
            </a:r>
            <a:r>
              <a:rPr lang="en-US" dirty="0" err="1"/>
              <a:t>liq</a:t>
            </a:r>
            <a:r>
              <a:rPr lang="en-US" dirty="0"/>
              <a:t> by 1000-fold</a:t>
            </a:r>
          </a:p>
          <a:p>
            <a:pPr lvl="2"/>
            <a:r>
              <a:rPr lang="en-US" dirty="0"/>
              <a:t>simple average liquidity noisy</a:t>
            </a:r>
          </a:p>
          <a:p>
            <a:pPr lvl="1"/>
            <a:r>
              <a:rPr lang="en-US" dirty="0"/>
              <a:t>LP leverage ranges from 1 to 1000</a:t>
            </a:r>
          </a:p>
          <a:p>
            <a:pPr lvl="1"/>
            <a:r>
              <a:rPr lang="en-US" dirty="0"/>
              <a:t>Inactive ranges and TVL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C45D2-66EF-4CD7-BA7A-373846C6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780B0-2B74-D71D-8B85-E4FB4388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2FB8E-5059-031E-9914-E8C120925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0" y="1298825"/>
            <a:ext cx="2680693" cy="1805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20D3B7-A81E-2A5A-7AAA-0E70C1A78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149" y="4838541"/>
            <a:ext cx="2680692" cy="1579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B985D7-049E-C646-F8C6-FA098B6A3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49" y="3240974"/>
            <a:ext cx="3084708" cy="146064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64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36FF-E5FE-53FB-D3C7-43A08E90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IL/fees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9B6D-F065-16C9-72F3-1A7136045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IL presentations are APYs, cumulative USD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difficult to compare, assess statistical significance</a:t>
            </a:r>
          </a:p>
          <a:p>
            <a:r>
              <a:rPr lang="en-US" dirty="0"/>
              <a:t>In contrast, IL/fees is stationary, comparable across pools</a:t>
            </a:r>
          </a:p>
          <a:p>
            <a:r>
              <a:rPr lang="en-US" dirty="0"/>
              <a:t>intuitive: if expense/revenue &gt; 1.0, LP loses money, regardless of leverage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5AF2D-838B-3A85-4E8D-FE1DE478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Falkenstein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F7F46-05C1-9B03-32F0-AC71B2B0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6A495-BE69-4C80-8E7A-B01011BBB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41EFC-0B7E-83C6-7A7B-6BB99DDC4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33" y="2259874"/>
            <a:ext cx="3655721" cy="1746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0430A7-7A22-FE55-6710-A2B925CEA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45" y="2259874"/>
            <a:ext cx="2390806" cy="17109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482C2C-6410-F1AE-7AAD-DC7BB4F66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083" y="2259875"/>
            <a:ext cx="2379918" cy="17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76471"/>
      </p:ext>
    </p:extLst>
  </p:cSld>
  <p:clrMapOvr>
    <a:masterClrMapping/>
  </p:clrMapOvr>
</p:sld>
</file>

<file path=ppt/theme/theme1.xml><?xml version="1.0" encoding="utf-8"?>
<a:theme xmlns:a="http://schemas.openxmlformats.org/drawingml/2006/main" name="ppt7805.tmp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DCDB"/>
      </a:hlink>
      <a:folHlink>
        <a:srgbClr val="E5B9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45708</TotalTime>
  <Words>1958</Words>
  <Application>Microsoft Office PowerPoint</Application>
  <PresentationFormat>Widescreen</PresentationFormat>
  <Paragraphs>777</Paragraphs>
  <Slides>29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Aptos</vt:lpstr>
      <vt:lpstr>Aptos Narrow</vt:lpstr>
      <vt:lpstr>Arial</vt:lpstr>
      <vt:lpstr>Calibri</vt:lpstr>
      <vt:lpstr>Cambria Math</vt:lpstr>
      <vt:lpstr>fkGroteskNeue</vt:lpstr>
      <vt:lpstr>Symbol</vt:lpstr>
      <vt:lpstr>Wingdings</vt:lpstr>
      <vt:lpstr>ppt7805.tmp</vt:lpstr>
      <vt:lpstr>Equation</vt:lpstr>
      <vt:lpstr>IL Minimizing AMM</vt:lpstr>
      <vt:lpstr>Problem: Capital Efficient AMM LPs Lose Money  PnL = fees – IL &lt; 0 IL &gt; fees</vt:lpstr>
      <vt:lpstr>PowerPoint Presentation</vt:lpstr>
      <vt:lpstr>Auctions Good, But Not For LPs</vt:lpstr>
      <vt:lpstr>Quick Empirical Documentation of Problem</vt:lpstr>
      <vt:lpstr>Nomenclature</vt:lpstr>
      <vt:lpstr>Measuring IL</vt:lpstr>
      <vt:lpstr>LP APY ambiguous for v3</vt:lpstr>
      <vt:lpstr>IL/fees</vt:lpstr>
      <vt:lpstr>PowerPoint Presentation</vt:lpstr>
      <vt:lpstr>Drill Down into Arb Data</vt:lpstr>
      <vt:lpstr>Pool Data Apr 24-May ‘25</vt:lpstr>
      <vt:lpstr>Heterogeneous Arbs</vt:lpstr>
      <vt:lpstr>Simple Arb Behavior </vt:lpstr>
      <vt:lpstr>Opportunistic Arb Behavior</vt:lpstr>
      <vt:lpstr>Arbs Can and Will Collude</vt:lpstr>
      <vt:lpstr>Solution: Integrate arbs into AMMs</vt:lpstr>
      <vt:lpstr>Solution: Specifics for AMMs</vt:lpstr>
      <vt:lpstr>Start with Worst Case Scenario</vt:lpstr>
      <vt:lpstr>LP Default</vt:lpstr>
      <vt:lpstr>Arb Default</vt:lpstr>
      <vt:lpstr>Arb and LP Collateral Swapping</vt:lpstr>
      <vt:lpstr>LP &amp; Arb Collateral Swap Example</vt:lpstr>
      <vt:lpstr>LP and Arb ETH Balances w/ Swapping</vt:lpstr>
      <vt:lpstr>Arb High-Level Pro-Forma APY</vt:lpstr>
      <vt:lpstr>Arb Pro Forma Using Actual Arb Data</vt:lpstr>
      <vt:lpstr>LP Pro Forma Using Actual Arb Data</vt:lpstr>
      <vt:lpstr>Miscellaneous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 Quant Model</dc:title>
  <dc:creator>Eric Falkenstein</dc:creator>
  <cp:lastModifiedBy>Eric Falkenstein</cp:lastModifiedBy>
  <cp:revision>171</cp:revision>
  <dcterms:created xsi:type="dcterms:W3CDTF">2022-07-13T12:41:34Z</dcterms:created>
  <dcterms:modified xsi:type="dcterms:W3CDTF">2025-07-15T17:42:05Z</dcterms:modified>
</cp:coreProperties>
</file>